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2918400" cy="43891200"/>
  <p:notesSz cx="37441188" cy="51206400"/>
  <p:embeddedFontLst>
    <p:embeddedFont>
      <p:font typeface="MS PGothic" panose="020B0600070205080204" pitchFamily="34" charset="-128"/>
      <p:regular r:id="rId5"/>
    </p:embeddedFont>
    <p:embeddedFont>
      <p:font typeface="Open Sans" panose="020B0606030504020204" pitchFamily="34" charset="0"/>
      <p:regular r:id="rId6"/>
      <p:bold r:id="rId7"/>
      <p:italic r:id="rId8"/>
      <p:boldItalic r:id="rId9"/>
    </p:embeddedFont>
    <p:embeddedFont>
      <p:font typeface="Quattrocento" panose="02020502030000000404" pitchFamily="18" charset="0"/>
      <p:regular r:id="rId10"/>
      <p:bold r:id="rId11"/>
    </p:embeddedFont>
    <p:embeddedFont>
      <p:font typeface="Quattrocento Sans" panose="020B0502050000020003" pitchFamily="34" charset="0"/>
      <p:regular r:id="rId12"/>
    </p:embeddedFont>
  </p:embeddedFontLst>
  <p:custDataLst>
    <p:tags r:id="rId13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0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6pPr>
    <a:lvl7pPr marL="27432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7pPr>
    <a:lvl8pPr marL="32004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8pPr>
    <a:lvl9pPr marL="3657600" algn="l" defTabSz="914400" rtl="0" eaLnBrk="1" latinLnBrk="0" hangingPunct="1">
      <a:defRPr sz="3000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36" userDrawn="1">
          <p15:clr>
            <a:srgbClr val="A4A3A4"/>
          </p15:clr>
        </p15:guide>
        <p15:guide id="2" pos="1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 autoAdjust="0"/>
  </p:normalViewPr>
  <p:slideViewPr>
    <p:cSldViewPr>
      <p:cViewPr>
        <p:scale>
          <a:sx n="57" d="100"/>
          <a:sy n="57" d="100"/>
        </p:scale>
        <p:origin x="296" y="144"/>
      </p:cViewPr>
      <p:guideLst>
        <p:guide orient="horz" pos="12736"/>
        <p:guide pos="192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tags" Target="tags/tag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6224250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7031" tIns="268519" rIns="537031" bIns="268519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537368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21216938" y="0"/>
            <a:ext cx="16224250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7031" tIns="268519" rIns="537031" bIns="268519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537368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53722588"/>
            <a:ext cx="16224250" cy="282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7031" tIns="268519" rIns="537031" bIns="268519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537368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21216938" y="53722588"/>
            <a:ext cx="16224250" cy="282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7031" tIns="268519" rIns="537031" bIns="268519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5373688">
              <a:defRPr sz="7100" smtClean="0"/>
            </a:lvl1pPr>
          </a:lstStyle>
          <a:p>
            <a:pPr>
              <a:defRPr/>
            </a:pPr>
            <a:fld id="{C3821831-2B9E-4755-9FF2-D0B0BEF81726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1688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16224250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9231" tIns="269615" rIns="539231" bIns="269615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539273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21207412" y="0"/>
            <a:ext cx="16225838" cy="282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9231" tIns="269615" rIns="539231" bIns="269615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539273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768013" y="4241800"/>
            <a:ext cx="15905162" cy="212058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74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3744913" y="26860500"/>
            <a:ext cx="29952950" cy="25447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9231" tIns="269615" rIns="539231" bIns="269615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53713062"/>
            <a:ext cx="16224250" cy="282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9231" tIns="269615" rIns="539231" bIns="269615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5392738">
              <a:defRPr sz="71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21207412" y="53713062"/>
            <a:ext cx="16225838" cy="282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539231" tIns="269615" rIns="539231" bIns="269615" anchor="b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5392738">
              <a:defRPr sz="7100" smtClean="0"/>
            </a:lvl1pPr>
          </a:lstStyle>
          <a:p>
            <a:pPr>
              <a:defRPr/>
            </a:pPr>
            <a:fld id="{A7A3E3C6-57BD-4827-A686-7B170B46C045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350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defPPr>
              <a:defRPr kern="1200"/>
            </a:defPPr>
            <a:lvl1pPr defTabSz="5392738" eaLnBrk="0" hangingPunct="0">
              <a:defRPr sz="3000">
                <a:solidFill>
                  <a:schemeClr val="tx1"/>
                </a:solidFill>
                <a:latin typeface="Arial"/>
              </a:defRPr>
            </a:lvl1pPr>
            <a:lvl2pPr marL="742950" indent="-285750" defTabSz="5392738" eaLnBrk="0" hangingPunct="0">
              <a:defRPr sz="3000">
                <a:solidFill>
                  <a:schemeClr val="tx1"/>
                </a:solidFill>
                <a:latin typeface="Arial"/>
              </a:defRPr>
            </a:lvl2pPr>
            <a:lvl3pPr marL="1143000" indent="-228600" defTabSz="5392738" eaLnBrk="0" hangingPunct="0">
              <a:defRPr sz="3000">
                <a:solidFill>
                  <a:schemeClr val="tx1"/>
                </a:solidFill>
                <a:latin typeface="Arial"/>
              </a:defRPr>
            </a:lvl3pPr>
            <a:lvl4pPr marL="1600200" indent="-228600" defTabSz="5392738" eaLnBrk="0" hangingPunct="0">
              <a:defRPr sz="3000">
                <a:solidFill>
                  <a:schemeClr val="tx1"/>
                </a:solidFill>
                <a:latin typeface="Arial"/>
              </a:defRPr>
            </a:lvl4pPr>
            <a:lvl5pPr marL="2057400" indent="-228600" defTabSz="5392738" eaLnBrk="0" hangingPunct="0">
              <a:defRPr sz="3000">
                <a:solidFill>
                  <a:schemeClr val="tx1"/>
                </a:solidFill>
                <a:latin typeface="Arial"/>
              </a:defRPr>
            </a:lvl5pPr>
            <a:lvl6pPr marL="2514600" indent="-228600" defTabSz="5392738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6pPr>
            <a:lvl7pPr marL="2971800" indent="-228600" defTabSz="5392738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7pPr>
            <a:lvl8pPr marL="3429000" indent="-228600" defTabSz="5392738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8pPr>
            <a:lvl9pPr marL="3886200" indent="-228600" defTabSz="5392738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fld id="{8013D4E7-0005-4E28-B809-46F629ED953E}" type="slidenum">
              <a:rPr lang="en-US" sz="7100"/>
              <a:pPr eaLnBrk="1" hangingPunct="1"/>
              <a:t>1</a:t>
            </a:fld>
            <a:endParaRPr lang="en-US" sz="71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768013" y="4241800"/>
            <a:ext cx="15905162" cy="21205825"/>
          </a:xfrm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>
            <a:defPPr>
              <a:defRPr kern="1200"/>
            </a:defPPr>
          </a:lstStyle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9356" y="13635568"/>
            <a:ext cx="27979688" cy="9406467"/>
          </a:xfrm>
        </p:spPr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523" y="24870834"/>
            <a:ext cx="23043356" cy="11218333"/>
          </a:xfrm>
        </p:spPr>
        <p:txBody>
          <a:bodyPr/>
          <a:lstStyle>
            <a:defPPr>
              <a:defRPr kern="1200"/>
            </a:defPPr>
            <a:lvl1pPr marL="0" indent="0" algn="ctr">
              <a:buNone/>
              <a:defRPr/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  <a:lvl6pPr marL="1714500" indent="0" algn="ctr">
              <a:buNone/>
              <a:defRPr/>
            </a:lvl6pPr>
            <a:lvl7pPr marL="2057400" indent="0" algn="ctr">
              <a:buNone/>
              <a:defRPr/>
            </a:lvl7pPr>
            <a:lvl8pPr marL="2400300" indent="0" algn="ctr">
              <a:buNone/>
              <a:defRPr/>
            </a:lvl8pPr>
            <a:lvl9pPr marL="27432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44064D7D-464A-4708-9759-403F89E21017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560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AEC84F10-113F-4F09-A76B-2176B34E08D9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63582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7269" y="1758951"/>
            <a:ext cx="7405688" cy="37450185"/>
          </a:xfrm>
        </p:spPr>
        <p:txBody>
          <a:bodyPr vert="eaVert"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6635" y="1758951"/>
            <a:ext cx="22106334" cy="37450185"/>
          </a:xfrm>
        </p:spPr>
        <p:txBody>
          <a:bodyPr vert="eaVert"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039F5895-A9FE-429D-AE19-E169F67F1C26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728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B78A6E67-DA7B-4FCC-A18A-FC7C8A034C4D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1884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5" y="28204585"/>
            <a:ext cx="27980878" cy="8716433"/>
          </a:xfrm>
        </p:spPr>
        <p:txBody>
          <a:bodyPr anchor="t"/>
          <a:lstStyle>
            <a:defPPr>
              <a:defRPr kern="1200"/>
            </a:defPPr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5" y="18603384"/>
            <a:ext cx="27980878" cy="9601200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9AB7E099-5C0A-4709-9BBB-71DECD41AB32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09019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6635" y="10242551"/>
            <a:ext cx="14755416" cy="28966585"/>
          </a:xfrm>
        </p:spPr>
        <p:txBody>
          <a:bodyPr/>
          <a:lstStyle>
            <a:defPPr>
              <a:defRPr kern="1200"/>
            </a:defPPr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16352" y="10242551"/>
            <a:ext cx="14756606" cy="28966585"/>
          </a:xfrm>
        </p:spPr>
        <p:txBody>
          <a:bodyPr/>
          <a:lstStyle>
            <a:defPPr>
              <a:defRPr kern="1200"/>
            </a:defPPr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B03D45C2-6D5F-448B-95B1-CD0C53878048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846793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</p:spPr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444" y="9825568"/>
            <a:ext cx="14544675" cy="4093633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444" y="13919200"/>
            <a:ext cx="14544675" cy="25287816"/>
          </a:xfrm>
        </p:spPr>
        <p:txBody>
          <a:bodyPr/>
          <a:lstStyle>
            <a:defPPr>
              <a:defRPr kern="1200"/>
            </a:defPPr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328" y="9825568"/>
            <a:ext cx="14550630" cy="4093633"/>
          </a:xfrm>
        </p:spPr>
        <p:txBody>
          <a:bodyPr anchor="b"/>
          <a:lstStyle>
            <a:defPPr>
              <a:defRPr kern="1200"/>
            </a:defPPr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328" y="13919200"/>
            <a:ext cx="14550630" cy="25287816"/>
          </a:xfrm>
        </p:spPr>
        <p:txBody>
          <a:bodyPr/>
          <a:lstStyle>
            <a:defPPr>
              <a:defRPr kern="1200"/>
            </a:defPPr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18610943-C3CC-4B71-9F28-BF9409E4CB80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0360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6D78326B-3987-4EE9-9239-5FDA69C8126D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30409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61F3B20C-577A-4608-AF62-749557E31E38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07807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44" y="1748367"/>
            <a:ext cx="10829925" cy="7435851"/>
          </a:xfrm>
        </p:spPr>
        <p:txBody>
          <a:bodyPr anchor="b"/>
          <a:lstStyle>
            <a:defPPr>
              <a:defRPr kern="1200"/>
            </a:defPPr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656" y="1748367"/>
            <a:ext cx="18402300" cy="37458650"/>
          </a:xfrm>
        </p:spPr>
        <p:txBody>
          <a:bodyPr/>
          <a:lstStyle>
            <a:defPPr>
              <a:defRPr kern="1200"/>
            </a:defPPr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444" y="9184217"/>
            <a:ext cx="10829925" cy="30022800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87CA0EE2-436D-4402-9038-3DA719D297AD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663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997" y="30723418"/>
            <a:ext cx="19751280" cy="3627967"/>
          </a:xfrm>
        </p:spPr>
        <p:txBody>
          <a:bodyPr anchor="b"/>
          <a:lstStyle>
            <a:defPPr>
              <a:defRPr kern="1200"/>
            </a:defPPr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1997" y="3922184"/>
            <a:ext cx="19751280" cy="26333450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1997" y="34351385"/>
            <a:ext cx="19751280" cy="5149849"/>
          </a:xfrm>
        </p:spPr>
        <p:txBody>
          <a:bodyPr/>
          <a:lstStyle>
            <a:defPPr>
              <a:defRPr kern="1200"/>
            </a:defPPr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/>
            </a:defPPr>
            <a:lvl1pPr>
              <a:defRPr/>
            </a:lvl1pPr>
          </a:lstStyle>
          <a:p>
            <a:pPr>
              <a:defRPr/>
            </a:pPr>
            <a:fld id="{35C1286E-2D26-43B2-8CD4-A2F0A623D127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84198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BF"/>
            </a:gs>
            <a:gs pos="100000">
              <a:srgbClr val="FFFFE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6635" y="1758951"/>
            <a:ext cx="29626322" cy="731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ctr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6635" y="10242551"/>
            <a:ext cx="29626322" cy="28966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6635" y="39971132"/>
            <a:ext cx="7680722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defTabSz="3527822">
              <a:defRPr sz="5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7834" y="39971132"/>
            <a:ext cx="10423922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ctr" defTabSz="3527822">
              <a:defRPr sz="54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2234" y="39971132"/>
            <a:ext cx="7680722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470253" tIns="235127" rIns="470253" bIns="235127" anchor="t" anchorCtr="0" compatLnSpc="1">
            <a:prstTxWarp prst="textNoShape">
              <a:avLst/>
            </a:prstTxWarp>
          </a:bodyPr>
          <a:lstStyle>
            <a:defPPr>
              <a:defRPr kern="1200"/>
            </a:defPPr>
            <a:lvl1pPr algn="r" defTabSz="3527822">
              <a:defRPr sz="5400" smtClean="0"/>
            </a:lvl1pPr>
          </a:lstStyle>
          <a:p>
            <a:pPr>
              <a:defRPr/>
            </a:pPr>
            <a:fld id="{EAD58424-6508-4C08-B0AB-A12183DAE990}" type="slidenum">
              <a:rPr lang="en-US"/>
              <a:pPr>
                <a:defRPr/>
              </a:pPr>
              <a:t>‹N°›</a:t>
            </a:fld>
            <a:endParaRPr lang="en-US"/>
          </a:p>
        </p:txBody>
      </p:sp>
      <p:pic>
        <p:nvPicPr>
          <p:cNvPr id="1031" name="New picture"/>
          <p:cNvPicPr/>
          <p:nvPr/>
        </p:nvPicPr>
        <p:blipFill>
          <a:blip r:embed="rId13"/>
          <a:stretch>
            <a:fillRect/>
          </a:stretch>
        </p:blipFill>
        <p:spPr>
          <a:xfrm rot="16200000">
            <a:off x="-11074400" y="21945600"/>
            <a:ext cx="14274800" cy="3937000"/>
          </a:xfrm>
          <a:prstGeom prst="rect">
            <a:avLst/>
          </a:prstGeom>
        </p:spPr>
      </p:pic>
      <p:pic>
        <p:nvPicPr>
          <p:cNvPr id="1032" name="New picture"/>
          <p:cNvPicPr/>
          <p:nvPr/>
        </p:nvPicPr>
        <p:blipFill>
          <a:blip r:embed="rId13"/>
          <a:stretch>
            <a:fillRect/>
          </a:stretch>
        </p:blipFill>
        <p:spPr>
          <a:xfrm rot="5400000">
            <a:off x="29718000" y="21945600"/>
            <a:ext cx="14274800" cy="3937000"/>
          </a:xfrm>
          <a:prstGeom prst="rect">
            <a:avLst/>
          </a:prstGeom>
        </p:spPr>
      </p:pic>
      <p:pic>
        <p:nvPicPr>
          <p:cNvPr id="1033" name="New picture"/>
          <p:cNvPicPr/>
          <p:nvPr/>
        </p:nvPicPr>
        <p:blipFill>
          <a:blip r:embed="rId14"/>
          <a:stretch>
            <a:fillRect/>
          </a:stretch>
        </p:blipFill>
        <p:spPr>
          <a:xfrm>
            <a:off x="1466850" y="44399200"/>
            <a:ext cx="29984700" cy="1460500"/>
          </a:xfrm>
          <a:prstGeom prst="rect">
            <a:avLst/>
          </a:prstGeom>
        </p:spPr>
      </p:pic>
      <p:sp>
        <p:nvSpPr>
          <p:cNvPr id="1034" name="New shape"/>
          <p:cNvSpPr/>
          <p:nvPr/>
        </p:nvSpPr>
        <p:spPr>
          <a:xfrm>
            <a:off x="1466850" y="44970700"/>
            <a:ext cx="16459200" cy="127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sz="4600">
                <a:solidFill>
                  <a:srgbClr val="808080"/>
                </a:solidFill>
              </a:rPr>
              <a:t>Template ID: melancholymedallion  Size: 36x48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xStyles>
    <p:titleStyle>
      <a:defPPr>
        <a:defRPr kern="1200"/>
      </a:defPPr>
      <a:lvl1pPr algn="ctr" defTabSz="3527822" rtl="0" eaLnBrk="0" fontAlgn="base" hangingPunct="0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+mj-lt"/>
          <a:ea typeface="+mj-ea"/>
          <a:cs typeface="+mj-cs"/>
        </a:defRPr>
      </a:lvl1pPr>
      <a:lvl2pPr algn="ctr" defTabSz="3527822" rtl="0" eaLnBrk="0" fontAlgn="base" hangingPunct="0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2pPr>
      <a:lvl3pPr algn="ctr" defTabSz="3527822" rtl="0" eaLnBrk="0" fontAlgn="base" hangingPunct="0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3pPr>
      <a:lvl4pPr algn="ctr" defTabSz="3527822" rtl="0" eaLnBrk="0" fontAlgn="base" hangingPunct="0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4pPr>
      <a:lvl5pPr algn="ctr" defTabSz="3527822" rtl="0" eaLnBrk="0" fontAlgn="base" hangingPunct="0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5pPr>
      <a:lvl6pPr marL="342900" algn="ctr" defTabSz="3527822" rtl="0" fontAlgn="base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6pPr>
      <a:lvl7pPr marL="685800" algn="ctr" defTabSz="3527822" rtl="0" fontAlgn="base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7pPr>
      <a:lvl8pPr marL="1028700" algn="ctr" defTabSz="3527822" rtl="0" fontAlgn="base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8pPr>
      <a:lvl9pPr marL="1371600" algn="ctr" defTabSz="3527822" rtl="0" fontAlgn="base">
        <a:spcBef>
          <a:spcPct val="0"/>
        </a:spcBef>
        <a:spcAft>
          <a:spcPct val="0"/>
        </a:spcAft>
        <a:defRPr sz="17025">
          <a:solidFill>
            <a:schemeClr val="tx2"/>
          </a:solidFill>
          <a:latin typeface="Arial"/>
        </a:defRPr>
      </a:lvl9pPr>
    </p:titleStyle>
    <p:bodyStyle>
      <a:defPPr>
        <a:defRPr kern="1200"/>
      </a:defPPr>
      <a:lvl1pPr marL="1323975" indent="-1323975" algn="l" defTabSz="3527822" rtl="0" eaLnBrk="0" fontAlgn="base" hangingPunct="0">
        <a:spcBef>
          <a:spcPct val="20000"/>
        </a:spcBef>
        <a:spcAft>
          <a:spcPct val="0"/>
        </a:spcAft>
        <a:buChar char="•"/>
        <a:defRPr sz="12375">
          <a:solidFill>
            <a:schemeClr val="tx1"/>
          </a:solidFill>
          <a:latin typeface="+mn-lt"/>
          <a:ea typeface="+mn-ea"/>
          <a:cs typeface="+mn-cs"/>
        </a:defRPr>
      </a:lvl1pPr>
      <a:lvl2pPr marL="2867025" indent="-1103710" algn="l" defTabSz="3527822" rtl="0" eaLnBrk="0" fontAlgn="base" hangingPunct="0">
        <a:spcBef>
          <a:spcPct val="20000"/>
        </a:spcBef>
        <a:spcAft>
          <a:spcPct val="0"/>
        </a:spcAft>
        <a:buChar char="–"/>
        <a:defRPr sz="10800">
          <a:solidFill>
            <a:schemeClr val="tx1"/>
          </a:solidFill>
          <a:latin typeface="+mn-lt"/>
        </a:defRPr>
      </a:lvl2pPr>
      <a:lvl3pPr marL="4410075" indent="-882254" algn="l" defTabSz="3527822" rtl="0" eaLnBrk="0" fontAlgn="base" hangingPunct="0">
        <a:spcBef>
          <a:spcPct val="20000"/>
        </a:spcBef>
        <a:spcAft>
          <a:spcPct val="0"/>
        </a:spcAft>
        <a:buChar char="•"/>
        <a:defRPr sz="9225">
          <a:solidFill>
            <a:schemeClr val="tx1"/>
          </a:solidFill>
          <a:latin typeface="+mn-lt"/>
        </a:defRPr>
      </a:lvl3pPr>
      <a:lvl4pPr marL="6172200" indent="-882254" algn="l" defTabSz="3527822" rtl="0" eaLnBrk="0" fontAlgn="base" hangingPunct="0">
        <a:spcBef>
          <a:spcPct val="20000"/>
        </a:spcBef>
        <a:spcAft>
          <a:spcPct val="0"/>
        </a:spcAft>
        <a:buChar char="–"/>
        <a:defRPr sz="7800">
          <a:solidFill>
            <a:schemeClr val="tx1"/>
          </a:solidFill>
          <a:latin typeface="+mn-lt"/>
        </a:defRPr>
      </a:lvl4pPr>
      <a:lvl5pPr marL="7935516" indent="-881063" algn="l" defTabSz="3527822" rtl="0" eaLnBrk="0" fontAlgn="base" hangingPunct="0">
        <a:spcBef>
          <a:spcPct val="20000"/>
        </a:spcBef>
        <a:spcAft>
          <a:spcPct val="0"/>
        </a:spcAft>
        <a:buChar char="»"/>
        <a:defRPr sz="7800">
          <a:solidFill>
            <a:schemeClr val="tx1"/>
          </a:solidFill>
          <a:latin typeface="+mn-lt"/>
        </a:defRPr>
      </a:lvl5pPr>
      <a:lvl6pPr marL="8278416" indent="-881063" algn="l" defTabSz="3527822" rtl="0" fontAlgn="base">
        <a:spcBef>
          <a:spcPct val="20000"/>
        </a:spcBef>
        <a:spcAft>
          <a:spcPct val="0"/>
        </a:spcAft>
        <a:buChar char="»"/>
        <a:defRPr sz="7800">
          <a:solidFill>
            <a:schemeClr val="tx1"/>
          </a:solidFill>
          <a:latin typeface="+mn-lt"/>
        </a:defRPr>
      </a:lvl6pPr>
      <a:lvl7pPr marL="8621316" indent="-881063" algn="l" defTabSz="3527822" rtl="0" fontAlgn="base">
        <a:spcBef>
          <a:spcPct val="20000"/>
        </a:spcBef>
        <a:spcAft>
          <a:spcPct val="0"/>
        </a:spcAft>
        <a:buChar char="»"/>
        <a:defRPr sz="7800">
          <a:solidFill>
            <a:schemeClr val="tx1"/>
          </a:solidFill>
          <a:latin typeface="+mn-lt"/>
        </a:defRPr>
      </a:lvl7pPr>
      <a:lvl8pPr marL="8964216" indent="-881063" algn="l" defTabSz="3527822" rtl="0" fontAlgn="base">
        <a:spcBef>
          <a:spcPct val="20000"/>
        </a:spcBef>
        <a:spcAft>
          <a:spcPct val="0"/>
        </a:spcAft>
        <a:buChar char="»"/>
        <a:defRPr sz="7800">
          <a:solidFill>
            <a:schemeClr val="tx1"/>
          </a:solidFill>
          <a:latin typeface="+mn-lt"/>
        </a:defRPr>
      </a:lvl8pPr>
      <a:lvl9pPr marL="9307116" indent="-881063" algn="l" defTabSz="3527822" rtl="0" fontAlgn="base">
        <a:spcBef>
          <a:spcPct val="20000"/>
        </a:spcBef>
        <a:spcAft>
          <a:spcPct val="0"/>
        </a:spcAft>
        <a:buChar char="»"/>
        <a:defRPr sz="78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000">
              <a:schemeClr val="accent2">
                <a:lumMod val="0"/>
                <a:lumOff val="100000"/>
              </a:schemeClr>
            </a:gs>
            <a:gs pos="46000">
              <a:schemeClr val="accent2">
                <a:lumMod val="25000"/>
                <a:lumOff val="7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110195" y="515606"/>
            <a:ext cx="24121405" cy="4296424"/>
          </a:xfrm>
          <a:prstGeom prst="round2DiagRect">
            <a:avLst/>
          </a:prstGeom>
          <a:solidFill>
            <a:srgbClr val="B41E1E"/>
          </a:solidFill>
          <a:ln w="9525">
            <a:noFill/>
            <a:miter lim="800000"/>
          </a:ln>
          <a:extLst/>
        </p:spPr>
        <p:txBody>
          <a:bodyPr lIns="82291" tIns="41146" rIns="82291" bIns="41146" anchor="ctr"/>
          <a:lstStyle>
            <a:defPPr>
              <a:defRPr kern="1200"/>
            </a:defPPr>
          </a:lstStyle>
          <a:p>
            <a:pPr algn="ctr" defTabSz="2821781">
              <a:defRPr/>
            </a:pPr>
            <a:endParaRPr lang="en-US" sz="3300" b="1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/>
                </a:outerShdw>
              </a:effectLst>
            </a:endParaRPr>
          </a:p>
        </p:txBody>
      </p:sp>
      <p:sp>
        <p:nvSpPr>
          <p:cNvPr id="38" name="Title 11">
            <a:extLst>
              <a:ext uri="{FF2B5EF4-FFF2-40B4-BE49-F238E27FC236}">
                <a16:creationId xmlns:a16="http://schemas.microsoft.com/office/drawing/2014/main" id="{D3A698E4-5105-47D7-8AAB-C4BA53E6D379}"/>
              </a:ext>
            </a:extLst>
          </p:cNvPr>
          <p:cNvSpPr txBox="1"/>
          <p:nvPr/>
        </p:nvSpPr>
        <p:spPr>
          <a:xfrm>
            <a:off x="-3488203" y="513383"/>
            <a:ext cx="30861000" cy="2060201"/>
          </a:xfrm>
          <a:prstGeom prst="rect">
            <a:avLst/>
          </a:prstGeom>
        </p:spPr>
        <p:txBody>
          <a:bodyPr lIns="96012" tIns="48006" rIns="96012" bIns="48006"/>
          <a:lstStyle>
            <a:defPPr>
              <a:defRPr kern="1200"/>
            </a:defPPr>
            <a:lvl1pPr algn="ctr" defTabSz="4389028" rtl="0" eaLnBrk="1" latinLnBrk="0" hangingPunct="1">
              <a:spcBef>
                <a:spcPct val="0"/>
              </a:spcBef>
              <a:buNone/>
              <a:defRPr sz="13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Apport</a:t>
            </a:r>
            <a:r>
              <a:rPr lang="en-US" sz="60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 de </a:t>
            </a:r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l’immunofixation</a:t>
            </a:r>
            <a:r>
              <a:rPr lang="en-US" sz="60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 des </a:t>
            </a:r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protéines</a:t>
            </a:r>
            <a:r>
              <a:rPr lang="en-US" sz="60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sériques</a:t>
            </a:r>
            <a:r>
              <a:rPr lang="en-US" sz="60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en</a:t>
            </a:r>
            <a:r>
              <a:rPr lang="en-US" sz="60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 </a:t>
            </a:r>
            <a:r>
              <a:rPr lang="en-US" sz="60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néphrologie</a:t>
            </a:r>
            <a:endParaRPr lang="en-US" sz="6000" b="1" u="sng" dirty="0">
              <a:solidFill>
                <a:schemeClr val="bg1"/>
              </a:solidFill>
              <a:latin typeface="Quattrocento" panose="02020802030000000404" pitchFamily="18" charset="0"/>
            </a:endParaRPr>
          </a:p>
        </p:txBody>
      </p:sp>
      <p:sp>
        <p:nvSpPr>
          <p:cNvPr id="39" name="Text Placeholder 16">
            <a:extLst>
              <a:ext uri="{FF2B5EF4-FFF2-40B4-BE49-F238E27FC236}">
                <a16:creationId xmlns:a16="http://schemas.microsoft.com/office/drawing/2014/main" id="{9FEE118B-FBC6-45D8-93CE-3A87E15AD5C3}"/>
              </a:ext>
            </a:extLst>
          </p:cNvPr>
          <p:cNvSpPr txBox="1"/>
          <p:nvPr/>
        </p:nvSpPr>
        <p:spPr>
          <a:xfrm>
            <a:off x="-7086600" y="1559147"/>
            <a:ext cx="30861000" cy="3845668"/>
          </a:xfrm>
          <a:prstGeom prst="rect">
            <a:avLst/>
          </a:prstGeom>
        </p:spPr>
        <p:txBody>
          <a:bodyPr lIns="96012" tIns="48006" rIns="96012" bIns="48006">
            <a:spAutoFit/>
          </a:bodyPr>
          <a:lstStyle>
            <a:defPPr>
              <a:defRPr kern="1200"/>
            </a:defPPr>
            <a:lvl1pPr marL="0" indent="0" algn="l" defTabSz="4389028" rtl="0" eaLnBrk="1" latinLnBrk="0" hangingPunct="1">
              <a:spcBef>
                <a:spcPct val="20000"/>
              </a:spcBef>
              <a:buFont typeface="Arial" pitchFamily="34" charset="0"/>
              <a:buNone/>
              <a:defRPr sz="13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566086" indent="-1371572" algn="l" defTabSz="438902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286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800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314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69828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342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8857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371" indent="-1097257" algn="l" defTabSz="438902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O.Kallachi,H.meftah,H.mazzouzi,S.Attaf,Y.Bentata,I.Haddiya</a:t>
            </a:r>
            <a:endParaRPr lang="en-US" sz="4200" dirty="0">
              <a:solidFill>
                <a:schemeClr val="bg1"/>
              </a:solidFill>
              <a:latin typeface="Quattrocento Sans" panose="020B0502050000020003" pitchFamily="34" charset="0"/>
            </a:endParaRPr>
          </a:p>
          <a:p>
            <a:pPr algn="ctr"/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Service de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néphrologie-dialyse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et transplantation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rénale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,</a:t>
            </a:r>
          </a:p>
          <a:p>
            <a:pPr algn="ctr"/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CHU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mohammed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VI ,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faculté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de médecine et de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pharmacie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, </a:t>
            </a:r>
          </a:p>
          <a:p>
            <a:pPr algn="ctr"/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Université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</a:t>
            </a:r>
            <a:r>
              <a:rPr lang="en-US" sz="4200" dirty="0" err="1">
                <a:solidFill>
                  <a:schemeClr val="bg1"/>
                </a:solidFill>
                <a:latin typeface="Quattrocento Sans" panose="020B0502050000020003" pitchFamily="34" charset="0"/>
              </a:rPr>
              <a:t>mohammed</a:t>
            </a:r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premier , OUJDA-MAROC</a:t>
            </a:r>
          </a:p>
          <a:p>
            <a:pPr algn="ctr"/>
            <a:r>
              <a:rPr lang="en-US" sz="4200" dirty="0">
                <a:solidFill>
                  <a:schemeClr val="bg1"/>
                </a:solidFill>
                <a:latin typeface="Quattrocento Sans" panose="020B0502050000020003" pitchFamily="34" charset="0"/>
              </a:rPr>
              <a:t> </a:t>
            </a:r>
          </a:p>
        </p:txBody>
      </p:sp>
      <p:sp>
        <p:nvSpPr>
          <p:cNvPr id="42" name="Rectangle 10">
            <a:extLst>
              <a:ext uri="{FF2B5EF4-FFF2-40B4-BE49-F238E27FC236}">
                <a16:creationId xmlns:a16="http://schemas.microsoft.com/office/drawing/2014/main" id="{6E6FAECA-7B53-459F-9726-99A6AE0B0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1" y="5744526"/>
            <a:ext cx="15229582" cy="6371273"/>
          </a:xfrm>
          <a:prstGeom prst="round2DiagRect">
            <a:avLst>
              <a:gd name="adj1" fmla="val 5041"/>
              <a:gd name="adj2" fmla="val 0"/>
            </a:avLst>
          </a:prstGeom>
          <a:solidFill>
            <a:srgbClr val="FDDEA5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/>
            </a:defPPr>
          </a:lstStyle>
          <a:p>
            <a:pPr algn="ctr" defTabSz="3526941">
              <a:defRPr/>
            </a:pPr>
            <a:endParaRPr lang="en-US" sz="2700" b="1">
              <a:noFill/>
              <a:latin typeface="Quattrocento" panose="02020802030000000404" pitchFamily="18" charset="0"/>
            </a:endParaRPr>
          </a:p>
        </p:txBody>
      </p:sp>
      <p:sp>
        <p:nvSpPr>
          <p:cNvPr id="48" name="Rectangle 10">
            <a:extLst>
              <a:ext uri="{FF2B5EF4-FFF2-40B4-BE49-F238E27FC236}">
                <a16:creationId xmlns:a16="http://schemas.microsoft.com/office/drawing/2014/main" id="{E3FEBAB5-D47E-42BA-A84C-C1EA43E9E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56167" y="5680041"/>
            <a:ext cx="15601035" cy="1563033"/>
          </a:xfrm>
          <a:prstGeom prst="round2DiagRect">
            <a:avLst>
              <a:gd name="adj1" fmla="val 30178"/>
              <a:gd name="adj2" fmla="val 0"/>
            </a:avLst>
          </a:prstGeom>
          <a:solidFill>
            <a:srgbClr val="B41E1E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/>
            </a:defPPr>
          </a:lstStyle>
          <a:p>
            <a:pPr algn="ctr" defTabSz="3526941">
              <a:defRPr/>
            </a:pPr>
            <a:r>
              <a:rPr lang="en-US" sz="54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Résultats</a:t>
            </a:r>
            <a:endParaRPr lang="en-US" sz="5400" b="1" u="sng" dirty="0">
              <a:solidFill>
                <a:schemeClr val="bg1"/>
              </a:solidFill>
              <a:latin typeface="Quattrocento" panose="02020802030000000404" pitchFamily="18" charset="0"/>
            </a:endParaRPr>
          </a:p>
        </p:txBody>
      </p:sp>
      <p:sp>
        <p:nvSpPr>
          <p:cNvPr id="50" name="Rectangle 10">
            <a:extLst>
              <a:ext uri="{FF2B5EF4-FFF2-40B4-BE49-F238E27FC236}">
                <a16:creationId xmlns:a16="http://schemas.microsoft.com/office/drawing/2014/main" id="{C7AAC99D-FA63-4F20-9BC9-620B7B5958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1" y="12902799"/>
            <a:ext cx="15011399" cy="7823602"/>
          </a:xfrm>
          <a:prstGeom prst="round2DiagRect">
            <a:avLst>
              <a:gd name="adj1" fmla="val 30178"/>
              <a:gd name="adj2" fmla="val 0"/>
            </a:avLst>
          </a:prstGeom>
          <a:solidFill>
            <a:srgbClr val="B41E1E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/>
            </a:defPPr>
          </a:lstStyle>
          <a:p>
            <a:pPr defTabSz="3526941">
              <a:defRPr/>
            </a:pPr>
            <a:endParaRPr lang="en-US" sz="3600" b="1" dirty="0">
              <a:solidFill>
                <a:schemeClr val="bg1"/>
              </a:solidFill>
              <a:latin typeface="Quattrocento" panose="02020802030000000404" pitchFamily="18" charset="0"/>
            </a:endParaRPr>
          </a:p>
        </p:txBody>
      </p:sp>
      <p:sp>
        <p:nvSpPr>
          <p:cNvPr id="52" name="Rectangle 10">
            <a:extLst>
              <a:ext uri="{FF2B5EF4-FFF2-40B4-BE49-F238E27FC236}">
                <a16:creationId xmlns:a16="http://schemas.microsoft.com/office/drawing/2014/main" id="{48ED2435-580E-419E-B71D-5D8F033EB9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56166" y="19913913"/>
            <a:ext cx="15601035" cy="1383595"/>
          </a:xfrm>
          <a:prstGeom prst="round2DiagRect">
            <a:avLst>
              <a:gd name="adj1" fmla="val 33555"/>
              <a:gd name="adj2" fmla="val 0"/>
            </a:avLst>
          </a:prstGeom>
          <a:solidFill>
            <a:srgbClr val="B41E1E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/>
            </a:defPPr>
          </a:lstStyle>
          <a:p>
            <a:pPr algn="ctr" defTabSz="3526941">
              <a:defRPr/>
            </a:pPr>
            <a:r>
              <a:rPr lang="en-US" sz="5400" b="1" u="sng" dirty="0">
                <a:solidFill>
                  <a:schemeClr val="bg1"/>
                </a:solidFill>
                <a:latin typeface="Quattrocento" panose="02020802030000000404" pitchFamily="18" charset="0"/>
              </a:rPr>
              <a:t>Discussion et Conclusion</a:t>
            </a:r>
          </a:p>
        </p:txBody>
      </p:sp>
      <p:sp>
        <p:nvSpPr>
          <p:cNvPr id="17" name="TextBox 19">
            <a:extLst>
              <a:ext uri="{FF2B5EF4-FFF2-40B4-BE49-F238E27FC236}">
                <a16:creationId xmlns:a16="http://schemas.microsoft.com/office/drawing/2014/main" id="{683D493E-8A89-4457-BD64-BF0D722F33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54" y="6036728"/>
            <a:ext cx="14858130" cy="912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64" tIns="34282" rIns="68564" bIns="34282">
            <a:spAutoFit/>
          </a:bodyPr>
          <a:lstStyle>
            <a:defPPr>
              <a:defRPr kern="1200"/>
            </a:defPPr>
            <a:lvl1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1pPr>
            <a:lvl2pPr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/>
                <a:ea typeface="ＭＳ Ｐゴシック" pitchFamily="-106" charset="-128"/>
              </a:defRPr>
            </a:lvl9pPr>
          </a:lstStyle>
          <a:p>
            <a:pPr algn="just">
              <a:lnSpc>
                <a:spcPct val="110000"/>
              </a:lnSpc>
            </a:pPr>
            <a:r>
              <a:rPr lang="en-US" sz="5400" b="1" u="sng" dirty="0">
                <a:solidFill>
                  <a:schemeClr val="tx2">
                    <a:lumMod val="75000"/>
                  </a:schemeClr>
                </a:solidFill>
                <a:latin typeface="+mj-lt"/>
                <a:cs typeface="Arial" pitchFamily="34" charset="0"/>
              </a:rPr>
              <a:t>Introduction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7CC5E4-5857-4AD9-BC53-ECDA642EB874}"/>
              </a:ext>
            </a:extLst>
          </p:cNvPr>
          <p:cNvSpPr txBox="1"/>
          <p:nvPr/>
        </p:nvSpPr>
        <p:spPr>
          <a:xfrm>
            <a:off x="828652" y="7092804"/>
            <a:ext cx="1485813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r>
              <a:rPr lang="fr-FR" sz="4400" dirty="0"/>
              <a:t>L’</a:t>
            </a:r>
            <a:r>
              <a:rPr lang="fr-FR" sz="4400" dirty="0" err="1"/>
              <a:t>immunofixation</a:t>
            </a:r>
            <a:r>
              <a:rPr lang="fr-FR" sz="4400" dirty="0"/>
              <a:t> est une technique immunologique qui permet de détecter et d’identifier l’immunoglobuline monoclonale dans le sérum, elle est d’usage fréquent en néphrologie. </a:t>
            </a:r>
          </a:p>
          <a:p>
            <a:r>
              <a:rPr lang="fr-FR" sz="4400" dirty="0"/>
              <a:t>L’objectif de ce travail était de décrire les indications et  l’apport diagnostique des </a:t>
            </a:r>
            <a:r>
              <a:rPr lang="fr-FR" sz="4400" dirty="0" err="1"/>
              <a:t>immunofixations</a:t>
            </a:r>
            <a:r>
              <a:rPr lang="fr-FR" sz="4400" dirty="0"/>
              <a:t> dans notre pratique.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B6AC4A-C17C-4A50-801D-9D770B2D4747}"/>
              </a:ext>
            </a:extLst>
          </p:cNvPr>
          <p:cNvSpPr txBox="1"/>
          <p:nvPr/>
        </p:nvSpPr>
        <p:spPr>
          <a:xfrm>
            <a:off x="1524000" y="13321336"/>
            <a:ext cx="13030200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r>
              <a:rPr lang="fr-FR" sz="4800" b="1" u="sng" dirty="0">
                <a:solidFill>
                  <a:schemeClr val="bg1"/>
                </a:solidFill>
              </a:rPr>
              <a:t>Patients et méthodes :</a:t>
            </a:r>
          </a:p>
          <a:p>
            <a:endParaRPr lang="fr-FR" sz="4800" b="1" dirty="0">
              <a:solidFill>
                <a:schemeClr val="bg1"/>
              </a:solidFill>
            </a:endParaRPr>
          </a:p>
          <a:p>
            <a:r>
              <a:rPr lang="fr-FR" sz="4400" dirty="0">
                <a:solidFill>
                  <a:schemeClr val="bg1"/>
                </a:solidFill>
              </a:rPr>
              <a:t>Étude rétrospective descriptive incluant les paramètres démographiques, cliniques, biologiques et radiologiques des patients ayant bénéficié d’une </a:t>
            </a:r>
            <a:r>
              <a:rPr lang="fr-FR" sz="4400" dirty="0" err="1">
                <a:solidFill>
                  <a:schemeClr val="bg1"/>
                </a:solidFill>
              </a:rPr>
              <a:t>immunofixation</a:t>
            </a:r>
            <a:r>
              <a:rPr lang="fr-FR" sz="4400" dirty="0">
                <a:solidFill>
                  <a:schemeClr val="bg1"/>
                </a:solidFill>
              </a:rPr>
              <a:t> des protéine sériques au sein du service de néphrologie du centre hospitalier universitaire Mohammed VI d’Oujda sur une période d’un an (2021-2022). </a:t>
            </a:r>
            <a:r>
              <a:rPr lang="fr-FR" sz="4400" b="1" dirty="0">
                <a:solidFill>
                  <a:schemeClr val="bg1"/>
                </a:solidFill>
              </a:rPr>
              <a:t> </a:t>
            </a:r>
            <a:r>
              <a:rPr lang="en-US" sz="2400" dirty="0">
                <a:latin typeface="Quattrocento Sans" panose="020B0502050000020003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02AB78DF-FFEE-448D-966C-EA5988806A81}"/>
              </a:ext>
            </a:extLst>
          </p:cNvPr>
          <p:cNvSpPr txBox="1"/>
          <p:nvPr/>
        </p:nvSpPr>
        <p:spPr>
          <a:xfrm>
            <a:off x="16888824" y="7661010"/>
            <a:ext cx="15583262" cy="11603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r>
              <a:rPr lang="fr-FR" sz="4400" dirty="0"/>
              <a:t>53 cas de patients étaient colligés. L’age moyen était de 58 +/-22 ans avec des extremes entre 40-80 ans, avec un sexe-ratio H/F de 2,3.</a:t>
            </a:r>
          </a:p>
          <a:p>
            <a:r>
              <a:rPr lang="fr-FR" sz="4400" dirty="0"/>
              <a:t>Les indications étaient dominées par un syndrome anémique, un syndrome tumoral et une insuffisance rénale sévère.</a:t>
            </a:r>
          </a:p>
          <a:p>
            <a:r>
              <a:rPr lang="fr-FR" sz="4400" dirty="0"/>
              <a:t>Parmi les électrophorèses réalisées on avait noté ; 60% des pics dans la zone des gammaglobulines,40% dans la zone Béta globulins avec une répartition des </a:t>
            </a:r>
            <a:r>
              <a:rPr lang="fr-FR" sz="4400" dirty="0" err="1"/>
              <a:t>isotypes</a:t>
            </a:r>
            <a:r>
              <a:rPr lang="fr-FR" sz="4400" dirty="0"/>
              <a:t> selon l’ordre suivant : 70% </a:t>
            </a:r>
            <a:r>
              <a:rPr lang="fr-FR" sz="4400" dirty="0" err="1"/>
              <a:t>IgG</a:t>
            </a:r>
            <a:r>
              <a:rPr lang="fr-FR" sz="4400" dirty="0"/>
              <a:t>, 20% </a:t>
            </a:r>
            <a:r>
              <a:rPr lang="fr-FR" sz="4400" dirty="0" err="1"/>
              <a:t>IgA</a:t>
            </a:r>
            <a:r>
              <a:rPr lang="fr-FR" sz="4400" dirty="0"/>
              <a:t> ,10% IgM,70% de chaines lambda et 30% de chaine kappa avec un rapport Kappa/lambda de 0,49.</a:t>
            </a:r>
          </a:p>
          <a:p>
            <a:r>
              <a:rPr lang="fr-FR" sz="4400" dirty="0"/>
              <a:t>Dans les 10 cas de </a:t>
            </a:r>
            <a:r>
              <a:rPr lang="fr-FR" sz="4400" dirty="0" err="1"/>
              <a:t>gammapathies</a:t>
            </a:r>
            <a:r>
              <a:rPr lang="fr-FR" sz="4400" dirty="0"/>
              <a:t> monoclonales , 6 étaient cas de myélome multiple (60%), 3 cas des </a:t>
            </a:r>
            <a:r>
              <a:rPr lang="fr-FR" sz="4400" dirty="0" err="1"/>
              <a:t>gammapathies</a:t>
            </a:r>
            <a:r>
              <a:rPr lang="fr-FR" sz="4400" dirty="0"/>
              <a:t> de signification indéterminées (30%) , et un cas de leucémie à plasmocyte (10%).</a:t>
            </a:r>
          </a:p>
          <a:p>
            <a:r>
              <a:rPr lang="fr-FR" sz="4400" dirty="0"/>
              <a:t>Dans 70% l’</a:t>
            </a:r>
            <a:r>
              <a:rPr lang="fr-FR" sz="4400" dirty="0" err="1"/>
              <a:t>immunofixation</a:t>
            </a:r>
            <a:r>
              <a:rPr lang="fr-FR" sz="4400" dirty="0"/>
              <a:t> était négatives et n’a pas révélé de pathologie hématologique particulières.</a:t>
            </a: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39259EE9-8D55-4A34-BCDD-8F3F221271A7}"/>
              </a:ext>
            </a:extLst>
          </p:cNvPr>
          <p:cNvSpPr txBox="1"/>
          <p:nvPr/>
        </p:nvSpPr>
        <p:spPr>
          <a:xfrm>
            <a:off x="16888824" y="21630870"/>
            <a:ext cx="156010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kern="1200"/>
            </a:defPPr>
          </a:lstStyle>
          <a:p>
            <a:r>
              <a:rPr lang="fr-FR" sz="4400" dirty="0"/>
              <a:t>L’incidence des </a:t>
            </a:r>
            <a:r>
              <a:rPr lang="fr-FR" sz="4400" dirty="0" err="1"/>
              <a:t>gammapathies</a:t>
            </a:r>
            <a:r>
              <a:rPr lang="fr-FR" sz="4400" dirty="0"/>
              <a:t> monoclonales est en croissance progressive ,ceci incite à effectuer un dépistage plus larges notamment chez les patients à risque (sujet agés, ceux présentant des comorbidités…)</a:t>
            </a:r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74F12EEF-96A4-FF40-A644-B3E08D97BE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56166" y="24764999"/>
            <a:ext cx="15601035" cy="1366599"/>
          </a:xfrm>
          <a:prstGeom prst="round2DiagRect">
            <a:avLst>
              <a:gd name="adj1" fmla="val 33555"/>
              <a:gd name="adj2" fmla="val 0"/>
            </a:avLst>
          </a:prstGeom>
          <a:solidFill>
            <a:srgbClr val="B41E1E"/>
          </a:solidFill>
          <a:ln w="12700">
            <a:noFill/>
            <a:miter lim="800000"/>
          </a:ln>
        </p:spPr>
        <p:txBody>
          <a:bodyPr wrap="none" lIns="205740" tIns="54864" rIns="205740" bIns="51422" anchor="ctr" anchorCtr="0"/>
          <a:lstStyle>
            <a:defPPr>
              <a:defRPr kern="1200"/>
            </a:defPPr>
          </a:lstStyle>
          <a:p>
            <a:pPr algn="ctr" defTabSz="3526941">
              <a:defRPr/>
            </a:pPr>
            <a:r>
              <a:rPr lang="en-US" sz="5400" b="1" u="sng" dirty="0" err="1">
                <a:solidFill>
                  <a:schemeClr val="bg1"/>
                </a:solidFill>
                <a:latin typeface="Quattrocento" panose="02020802030000000404" pitchFamily="18" charset="0"/>
              </a:rPr>
              <a:t>Références</a:t>
            </a:r>
            <a:endParaRPr lang="en-US" sz="5400" b="1" u="sng" dirty="0">
              <a:solidFill>
                <a:schemeClr val="bg1"/>
              </a:solidFill>
              <a:latin typeface="Quattrocento" panose="02020802030000000404" pitchFamily="18" charset="0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F370CF8-DC0D-D344-B514-87BC3E218100}"/>
              </a:ext>
            </a:extLst>
          </p:cNvPr>
          <p:cNvSpPr txBox="1"/>
          <p:nvPr/>
        </p:nvSpPr>
        <p:spPr>
          <a:xfrm>
            <a:off x="16828590" y="26798321"/>
            <a:ext cx="15568377" cy="10926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b="1" dirty="0">
                <a:solidFill>
                  <a:schemeClr val="tx2">
                    <a:lumMod val="75000"/>
                  </a:schemeClr>
                </a:solidFill>
              </a:rPr>
              <a:t>1-</a:t>
            </a:r>
            <a:r>
              <a:rPr lang="fr-FR" sz="4400" dirty="0"/>
              <a:t>Oudart JB, </a:t>
            </a:r>
            <a:r>
              <a:rPr lang="fr-FR" sz="4400" dirty="0" err="1"/>
              <a:t>Maquart</a:t>
            </a:r>
            <a:r>
              <a:rPr lang="fr-FR" sz="4400" dirty="0"/>
              <a:t> FX, </a:t>
            </a:r>
            <a:r>
              <a:rPr lang="fr-FR" sz="4400" dirty="0" err="1"/>
              <a:t>Ramont</a:t>
            </a:r>
            <a:r>
              <a:rPr lang="fr-FR" sz="4400" dirty="0"/>
              <a:t> </a:t>
            </a:r>
            <a:r>
              <a:rPr lang="fr-FR" sz="4400" dirty="0" err="1"/>
              <a:t>L.Recommendations</a:t>
            </a:r>
            <a:r>
              <a:rPr lang="fr-FR" sz="4400" dirty="0"/>
              <a:t> for the management of monoclonal </a:t>
            </a:r>
            <a:r>
              <a:rPr lang="fr-FR" sz="4400" dirty="0" err="1"/>
              <a:t>gammapathies</a:t>
            </a:r>
            <a:endParaRPr lang="fr-FR" sz="4400" dirty="0"/>
          </a:p>
          <a:p>
            <a:r>
              <a:rPr lang="fr-FR" sz="4400" dirty="0"/>
              <a:t> in </a:t>
            </a:r>
            <a:r>
              <a:rPr lang="fr-FR" sz="4400" dirty="0" err="1"/>
              <a:t>biochemistry.Annales</a:t>
            </a:r>
            <a:r>
              <a:rPr lang="fr-FR" sz="4400" dirty="0"/>
              <a:t> de biologie </a:t>
            </a:r>
            <a:r>
              <a:rPr lang="fr-FR" sz="4400" dirty="0" err="1"/>
              <a:t>clinique,mai</a:t>
            </a:r>
            <a:r>
              <a:rPr lang="fr-FR" sz="4400" dirty="0"/>
              <a:t> 2012;70(3):251-61</a:t>
            </a:r>
          </a:p>
          <a:p>
            <a:endParaRPr lang="fr-FR" sz="4400" dirty="0"/>
          </a:p>
          <a:p>
            <a:r>
              <a:rPr lang="fr-FR" sz="4400" b="1" dirty="0">
                <a:solidFill>
                  <a:schemeClr val="tx2">
                    <a:lumMod val="75000"/>
                  </a:schemeClr>
                </a:solidFill>
              </a:rPr>
              <a:t>2-</a:t>
            </a:r>
            <a:r>
              <a:rPr lang="fr-FR" sz="4400" dirty="0"/>
              <a:t>Beauvillain </a:t>
            </a:r>
            <a:r>
              <a:rPr lang="fr-FR" sz="4400" dirty="0" err="1"/>
              <a:t>C,Jeannin</a:t>
            </a:r>
            <a:r>
              <a:rPr lang="fr-FR" sz="4400" dirty="0"/>
              <a:t> </a:t>
            </a:r>
            <a:r>
              <a:rPr lang="fr-FR" sz="4400" dirty="0" err="1"/>
              <a:t>P,Renier</a:t>
            </a:r>
            <a:r>
              <a:rPr lang="fr-FR" sz="4400" dirty="0"/>
              <a:t> </a:t>
            </a:r>
            <a:r>
              <a:rPr lang="fr-FR" sz="4400" dirty="0" err="1"/>
              <a:t>G,Chevailler</a:t>
            </a:r>
            <a:r>
              <a:rPr lang="fr-FR" sz="4400" dirty="0"/>
              <a:t> </a:t>
            </a:r>
            <a:r>
              <a:rPr lang="fr-FR" sz="4400" dirty="0" err="1"/>
              <a:t>A.Immunoglobulines</a:t>
            </a:r>
            <a:r>
              <a:rPr lang="fr-FR" sz="4400" dirty="0"/>
              <a:t> monoclonales : méthodes diagnostiques en 2011.Revue Francophone des </a:t>
            </a:r>
            <a:r>
              <a:rPr lang="fr-FR" sz="4400" dirty="0" err="1"/>
              <a:t>Laboratoires.Juin</a:t>
            </a:r>
            <a:r>
              <a:rPr lang="fr-FR" sz="4400" dirty="0"/>
              <a:t> 2011;2011(433):55-62</a:t>
            </a:r>
          </a:p>
          <a:p>
            <a:endParaRPr lang="fr-FR" sz="4400" dirty="0"/>
          </a:p>
          <a:p>
            <a:r>
              <a:rPr lang="fr-FR" sz="4400" b="1" dirty="0">
                <a:solidFill>
                  <a:schemeClr val="tx2">
                    <a:lumMod val="75000"/>
                  </a:schemeClr>
                </a:solidFill>
              </a:rPr>
              <a:t>3-</a:t>
            </a:r>
            <a:r>
              <a:rPr lang="fr-FR" sz="4400" dirty="0"/>
              <a:t>Gressin </a:t>
            </a:r>
            <a:r>
              <a:rPr lang="fr-FR" sz="4400" dirty="0" err="1"/>
              <a:t>R.Diagnostic</a:t>
            </a:r>
            <a:r>
              <a:rPr lang="fr-FR" sz="4400" dirty="0"/>
              <a:t> et nosologie des lymphomes au sein des </a:t>
            </a:r>
            <a:r>
              <a:rPr lang="fr-FR" sz="4400" dirty="0" err="1"/>
              <a:t>hémopathies.Médecine</a:t>
            </a:r>
            <a:r>
              <a:rPr lang="fr-FR" sz="4400" dirty="0"/>
              <a:t> </a:t>
            </a:r>
            <a:r>
              <a:rPr lang="fr-FR" sz="4400" dirty="0" err="1"/>
              <a:t>Nucléaire.aout</a:t>
            </a:r>
            <a:r>
              <a:rPr lang="fr-FR" sz="4400" dirty="0"/>
              <a:t> 2009;33(8)482-5</a:t>
            </a:r>
          </a:p>
          <a:p>
            <a:endParaRPr lang="fr-FR" sz="4400" dirty="0"/>
          </a:p>
          <a:p>
            <a:r>
              <a:rPr lang="fr-FR" sz="4400" b="1" dirty="0">
                <a:solidFill>
                  <a:schemeClr val="tx2">
                    <a:lumMod val="75000"/>
                  </a:schemeClr>
                </a:solidFill>
              </a:rPr>
              <a:t>4-</a:t>
            </a:r>
            <a:r>
              <a:rPr lang="fr-FR" sz="4400" dirty="0"/>
              <a:t>Kyle </a:t>
            </a:r>
            <a:r>
              <a:rPr lang="fr-FR" sz="4400" dirty="0" err="1"/>
              <a:t>RA,Rajkumar</a:t>
            </a:r>
            <a:r>
              <a:rPr lang="fr-FR" sz="4400" dirty="0"/>
              <a:t> SV . </a:t>
            </a:r>
            <a:r>
              <a:rPr lang="fr-FR" sz="4400" dirty="0" err="1"/>
              <a:t>Epidemiology</a:t>
            </a:r>
            <a:r>
              <a:rPr lang="fr-FR" sz="4400" dirty="0"/>
              <a:t> of the plasma-</a:t>
            </a:r>
            <a:r>
              <a:rPr lang="fr-FR" sz="4400" dirty="0" err="1"/>
              <a:t>cell</a:t>
            </a:r>
            <a:r>
              <a:rPr lang="fr-FR" sz="4400" dirty="0"/>
              <a:t> </a:t>
            </a:r>
            <a:r>
              <a:rPr lang="fr-FR" sz="4400" dirty="0" err="1"/>
              <a:t>disorders.Best</a:t>
            </a:r>
            <a:r>
              <a:rPr lang="fr-FR" sz="4400" dirty="0"/>
              <a:t> </a:t>
            </a:r>
            <a:r>
              <a:rPr lang="fr-FR" sz="4400" dirty="0" err="1"/>
              <a:t>Pratice</a:t>
            </a:r>
            <a:r>
              <a:rPr lang="fr-FR" sz="4400" dirty="0"/>
              <a:t> and </a:t>
            </a:r>
            <a:r>
              <a:rPr lang="fr-FR" sz="4400" dirty="0" err="1"/>
              <a:t>Research</a:t>
            </a:r>
            <a:r>
              <a:rPr lang="fr-FR" sz="4400" dirty="0"/>
              <a:t> </a:t>
            </a:r>
            <a:r>
              <a:rPr lang="fr-FR" sz="4400" dirty="0" err="1"/>
              <a:t>Clinical</a:t>
            </a:r>
            <a:r>
              <a:rPr lang="fr-FR" sz="4400" dirty="0"/>
              <a:t> </a:t>
            </a:r>
            <a:r>
              <a:rPr lang="fr-FR" sz="4400" dirty="0" err="1"/>
              <a:t>Haematology</a:t>
            </a:r>
            <a:r>
              <a:rPr lang="fr-FR" sz="4400" dirty="0"/>
              <a:t> . Déc 2007;20(4):637-64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D01F4957-53B4-BA4B-B828-3C75ED0DDA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6144" y="426298"/>
            <a:ext cx="1632317" cy="1599753"/>
          </a:xfrm>
          <a:prstGeom prst="rect">
            <a:avLst/>
          </a:prstGeom>
        </p:spPr>
      </p:pic>
      <p:pic>
        <p:nvPicPr>
          <p:cNvPr id="25" name="Image 24" descr="C:\Users\user\Downloads\nephrologie-logo-1.jpg">
            <a:extLst>
              <a:ext uri="{FF2B5EF4-FFF2-40B4-BE49-F238E27FC236}">
                <a16:creationId xmlns:a16="http://schemas.microsoft.com/office/drawing/2014/main" id="{2A423D47-7D63-ED43-970E-195FC2EE3AF9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0384" y="500030"/>
            <a:ext cx="1864512" cy="15997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Image 25">
            <a:extLst>
              <a:ext uri="{FF2B5EF4-FFF2-40B4-BE49-F238E27FC236}">
                <a16:creationId xmlns:a16="http://schemas.microsoft.com/office/drawing/2014/main" id="{5A5F7876-D48F-1846-98D0-C0D73EB038E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6927" y="2484525"/>
            <a:ext cx="1750749" cy="1750749"/>
          </a:xfrm>
          <a:prstGeom prst="rect">
            <a:avLst/>
          </a:prstGeom>
        </p:spPr>
      </p:pic>
      <p:pic>
        <p:nvPicPr>
          <p:cNvPr id="28" name="Image 27">
            <a:extLst>
              <a:ext uri="{FF2B5EF4-FFF2-40B4-BE49-F238E27FC236}">
                <a16:creationId xmlns:a16="http://schemas.microsoft.com/office/drawing/2014/main" id="{CEA4054F-F8C2-5A44-8750-1AB40759D8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6025" y="2573584"/>
            <a:ext cx="1865169" cy="1865169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623921AD-2D20-6E4E-87C0-64D54CEAE0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765" y="22321105"/>
            <a:ext cx="12136234" cy="6033704"/>
          </a:xfrm>
          <a:prstGeom prst="rect">
            <a:avLst/>
          </a:prstGeom>
          <a:effectLst>
            <a:glow rad="838200">
              <a:schemeClr val="accent1"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F189DFF-805C-BA43-A377-4BA04FC2E1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253377" y="34112330"/>
            <a:ext cx="4414211" cy="10734188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68A36245-C2EA-0444-9E8E-2CADE41CDF9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092551" y="27727103"/>
            <a:ext cx="4855111" cy="10734188"/>
          </a:xfrm>
          <a:prstGeom prst="rect">
            <a:avLst/>
          </a:prstGeom>
          <a:effectLst>
            <a:glow rad="127000">
              <a:schemeClr val="bg1"/>
            </a:glow>
            <a:outerShdw blurRad="749300" dist="50800" dir="5400000" algn="ctr" rotWithShape="0">
              <a:srgbClr val="000000"/>
            </a:outerShdw>
          </a:effec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51F89A15-1EA1-464D-86BA-6DFF0FDAE8C7}"/>
              </a:ext>
            </a:extLst>
          </p:cNvPr>
          <p:cNvSpPr txBox="1"/>
          <p:nvPr/>
        </p:nvSpPr>
        <p:spPr>
          <a:xfrm>
            <a:off x="901799" y="28780911"/>
            <a:ext cx="1226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tx2">
                    <a:lumMod val="75000"/>
                  </a:schemeClr>
                </a:solidFill>
              </a:rPr>
              <a:t>Figure1</a:t>
            </a:r>
            <a:r>
              <a:rPr lang="fr-FR" sz="32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fr-FR" sz="3600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fr-FR" sz="4000" dirty="0">
                <a:solidFill>
                  <a:schemeClr val="tx2">
                    <a:lumMod val="50000"/>
                  </a:schemeClr>
                </a:solidFill>
              </a:rPr>
              <a:t>Répartition des profils des différentes fractions de l’EPS </a:t>
            </a:r>
            <a:endParaRPr lang="fr-FR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4C4793AF-AA3E-AB44-9E34-3E9FC2B1672D}"/>
              </a:ext>
            </a:extLst>
          </p:cNvPr>
          <p:cNvSpPr txBox="1"/>
          <p:nvPr/>
        </p:nvSpPr>
        <p:spPr>
          <a:xfrm>
            <a:off x="1033765" y="36269127"/>
            <a:ext cx="108534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tx2">
                    <a:lumMod val="75000"/>
                  </a:schemeClr>
                </a:solidFill>
              </a:rPr>
              <a:t>Figure 2 </a:t>
            </a:r>
            <a:r>
              <a:rPr lang="fr-FR" sz="4000" dirty="0">
                <a:solidFill>
                  <a:schemeClr val="tx2">
                    <a:lumMod val="50000"/>
                  </a:schemeClr>
                </a:solidFill>
              </a:rPr>
              <a:t>: Répartition des immunoglobulines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DD5530E3-E013-F043-93A9-E6ACE9699CB5}"/>
              </a:ext>
            </a:extLst>
          </p:cNvPr>
          <p:cNvSpPr txBox="1"/>
          <p:nvPr/>
        </p:nvSpPr>
        <p:spPr>
          <a:xfrm>
            <a:off x="901799" y="42126127"/>
            <a:ext cx="140538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000" b="1" dirty="0">
                <a:solidFill>
                  <a:schemeClr val="tx2">
                    <a:lumMod val="75000"/>
                  </a:schemeClr>
                </a:solidFill>
              </a:rPr>
              <a:t>Figure 3 : </a:t>
            </a:r>
            <a:r>
              <a:rPr lang="fr-FR" sz="4000" dirty="0">
                <a:solidFill>
                  <a:schemeClr val="tx2">
                    <a:lumMod val="50000"/>
                  </a:schemeClr>
                </a:solidFill>
              </a:rPr>
              <a:t>Répartition des </a:t>
            </a:r>
            <a:r>
              <a:rPr lang="fr-FR" sz="4000" dirty="0" err="1">
                <a:solidFill>
                  <a:schemeClr val="tx2">
                    <a:lumMod val="50000"/>
                  </a:schemeClr>
                </a:solidFill>
              </a:rPr>
              <a:t>gammapathies</a:t>
            </a:r>
            <a:r>
              <a:rPr lang="fr-FR" sz="4000" dirty="0">
                <a:solidFill>
                  <a:schemeClr val="tx2">
                    <a:lumMod val="50000"/>
                  </a:schemeClr>
                </a:solidFill>
              </a:rPr>
              <a:t> monoclonales chez les patients avec IF positive </a:t>
            </a:r>
          </a:p>
        </p:txBody>
      </p:sp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22.04.14"/>
  <p:tag name="AS_TITLE" val="Aspose.Slides for .NET 4.0 Client Profile"/>
  <p:tag name="AS_VERSION" val="22.4"/>
  <p:tag name="POSTERNERDTEMPLATE" val="melancholymedallion|08-2022"/>
</p:tagLst>
</file>

<file path=ppt/theme/theme1.xml><?xml version="1.0" encoding="utf-8"?>
<a:theme xmlns:a="http://schemas.openxmlformats.org/drawingml/2006/main" name="Default Design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3417</TotalTime>
  <Words>484</Words>
  <Application>Microsoft Macintosh PowerPoint</Application>
  <PresentationFormat>Personnalisé</PresentationFormat>
  <Paragraphs>33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7" baseType="lpstr">
      <vt:lpstr>Quattrocento Sans</vt:lpstr>
      <vt:lpstr>MS PGothic</vt:lpstr>
      <vt:lpstr>Quattrocento</vt:lpstr>
      <vt:lpstr>Arial</vt:lpstr>
      <vt:lpstr>Open Sans</vt:lpstr>
      <vt:lpstr>Default Design</vt:lpstr>
      <vt:lpstr>Présentation PowerPoint</vt:lpstr>
    </vt:vector>
  </TitlesOfParts>
  <Company>Graphicsland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example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Microsoft Office User</cp:lastModifiedBy>
  <cp:revision>187</cp:revision>
  <cp:lastPrinted>2006-08-04T02:22:52Z</cp:lastPrinted>
  <dcterms:modified xsi:type="dcterms:W3CDTF">2023-02-25T20:55:17Z</dcterms:modified>
  <cp:category>science research poster</cp:category>
</cp:coreProperties>
</file>

<file path=docProps/thumbnail.jpeg>
</file>